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17" r:id="rId3"/>
    <p:sldId id="351" r:id="rId4"/>
    <p:sldId id="381" r:id="rId5"/>
    <p:sldId id="354" r:id="rId6"/>
    <p:sldId id="352" r:id="rId7"/>
    <p:sldId id="366" r:id="rId8"/>
    <p:sldId id="379" r:id="rId9"/>
    <p:sldId id="380" r:id="rId10"/>
    <p:sldId id="355" r:id="rId11"/>
    <p:sldId id="356" r:id="rId12"/>
    <p:sldId id="365" r:id="rId13"/>
    <p:sldId id="357" r:id="rId14"/>
    <p:sldId id="385" r:id="rId15"/>
    <p:sldId id="386" r:id="rId16"/>
    <p:sldId id="363" r:id="rId17"/>
    <p:sldId id="387" r:id="rId18"/>
    <p:sldId id="382" r:id="rId19"/>
    <p:sldId id="383" r:id="rId20"/>
    <p:sldId id="384" r:id="rId21"/>
    <p:sldId id="358" r:id="rId22"/>
  </p:sldIdLst>
  <p:sldSz cx="10160000" cy="5715000"/>
  <p:notesSz cx="6794500" cy="9906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948"/>
    <a:srgbClr val="339933"/>
    <a:srgbClr val="0000FF"/>
    <a:srgbClr val="E7E5E6"/>
    <a:srgbClr val="FFCC4C"/>
    <a:srgbClr val="262626"/>
    <a:srgbClr val="37BEDE"/>
    <a:srgbClr val="19547C"/>
    <a:srgbClr val="F36A64"/>
    <a:srgbClr val="1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3632" autoAdjust="0"/>
  </p:normalViewPr>
  <p:slideViewPr>
    <p:cSldViewPr>
      <p:cViewPr varScale="1">
        <p:scale>
          <a:sx n="142" d="100"/>
          <a:sy n="142" d="100"/>
        </p:scale>
        <p:origin x="352" y="168"/>
      </p:cViewPr>
      <p:guideLst>
        <p:guide orient="horz" pos="18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87DE-6A19-427F-9169-A3EFDBF37F6D}" type="datetimeFigureOut">
              <a:rPr lang="zh-TW" altLang="en-US" smtClean="0"/>
              <a:pPr/>
              <a:t>2021/7/4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53314-1AA8-4D2F-A23B-450B7157E1E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EEE2A-E1DA-431F-81A2-EDD56C375C3D}" type="datetimeFigureOut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40415-9386-408E-9CCF-54F7835AD1E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01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114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64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262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21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63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968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119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319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67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21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04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0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15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72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02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94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46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23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364"/>
            <a:ext cx="86360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7F8A-2DED-43A8-93F3-596928EA0834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03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9C1B-8BA2-4E36-8901-F2BBBAFB0C75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18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90500"/>
            <a:ext cx="2286000" cy="4064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90500"/>
            <a:ext cx="6688667" cy="4064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4961-4F1D-4B3D-91A1-65E20A6C0333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7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2506-D1A4-4A38-8B8A-1B46B3D4CAE8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83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26"/>
            <a:ext cx="86360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F434-A498-4A45-9D6A-FA90057D6547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83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111250"/>
            <a:ext cx="4487333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111250"/>
            <a:ext cx="4487333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873C-BC78-4D5F-B9AF-B6A39C3E4A05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6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8"/>
            <a:ext cx="448909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3" indent="0">
              <a:buNone/>
              <a:defRPr sz="1800" b="1"/>
            </a:lvl3pPr>
            <a:lvl4pPr marL="1371560" indent="0">
              <a:buNone/>
              <a:defRPr sz="1600" b="1"/>
            </a:lvl4pPr>
            <a:lvl5pPr marL="1828746" indent="0">
              <a:buNone/>
              <a:defRPr sz="1600" b="1"/>
            </a:lvl5pPr>
            <a:lvl6pPr marL="2285933" indent="0">
              <a:buNone/>
              <a:defRPr sz="1600" b="1"/>
            </a:lvl6pPr>
            <a:lvl7pPr marL="2743119" indent="0">
              <a:buNone/>
              <a:defRPr sz="1600" b="1"/>
            </a:lvl7pPr>
            <a:lvl8pPr marL="3200304" indent="0">
              <a:buNone/>
              <a:defRPr sz="1600" b="1"/>
            </a:lvl8pPr>
            <a:lvl9pPr marL="365748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145" y="1279268"/>
            <a:ext cx="4490861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3" indent="0">
              <a:buNone/>
              <a:defRPr sz="1800" b="1"/>
            </a:lvl3pPr>
            <a:lvl4pPr marL="1371560" indent="0">
              <a:buNone/>
              <a:defRPr sz="1600" b="1"/>
            </a:lvl4pPr>
            <a:lvl5pPr marL="1828746" indent="0">
              <a:buNone/>
              <a:defRPr sz="1600" b="1"/>
            </a:lvl5pPr>
            <a:lvl6pPr marL="2285933" indent="0">
              <a:buNone/>
              <a:defRPr sz="1600" b="1"/>
            </a:lvl6pPr>
            <a:lvl7pPr marL="2743119" indent="0">
              <a:buNone/>
              <a:defRPr sz="1600" b="1"/>
            </a:lvl7pPr>
            <a:lvl8pPr marL="3200304" indent="0">
              <a:buNone/>
              <a:defRPr sz="1600" b="1"/>
            </a:lvl8pPr>
            <a:lvl9pPr marL="365748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145" y="1812396"/>
            <a:ext cx="4490861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74DA-90F0-49F8-8A50-9D9B9D81DF6D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77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3BC7-8DD7-4B40-B29C-C95B4A9CD334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78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A4FB-78E3-4805-90E7-A63FB194938D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9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51"/>
            <a:ext cx="3342570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2"/>
            <a:ext cx="5679722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87" indent="0">
              <a:buNone/>
              <a:defRPr sz="1200"/>
            </a:lvl2pPr>
            <a:lvl3pPr marL="914373" indent="0">
              <a:buNone/>
              <a:defRPr sz="1000"/>
            </a:lvl3pPr>
            <a:lvl4pPr marL="1371560" indent="0">
              <a:buNone/>
              <a:defRPr sz="900"/>
            </a:lvl4pPr>
            <a:lvl5pPr marL="1828746" indent="0">
              <a:buNone/>
              <a:defRPr sz="900"/>
            </a:lvl5pPr>
            <a:lvl6pPr marL="2285933" indent="0">
              <a:buNone/>
              <a:defRPr sz="900"/>
            </a:lvl6pPr>
            <a:lvl7pPr marL="2743119" indent="0">
              <a:buNone/>
              <a:defRPr sz="900"/>
            </a:lvl7pPr>
            <a:lvl8pPr marL="3200304" indent="0">
              <a:buNone/>
              <a:defRPr sz="900"/>
            </a:lvl8pPr>
            <a:lvl9pPr marL="365748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B89F-38E2-4AB1-8977-B4B51AC3DC67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87" indent="0">
              <a:buNone/>
              <a:defRPr sz="2800"/>
            </a:lvl2pPr>
            <a:lvl3pPr marL="914373" indent="0">
              <a:buNone/>
              <a:defRPr sz="2400"/>
            </a:lvl3pPr>
            <a:lvl4pPr marL="1371560" indent="0">
              <a:buNone/>
              <a:defRPr sz="2000"/>
            </a:lvl4pPr>
            <a:lvl5pPr marL="1828746" indent="0">
              <a:buNone/>
              <a:defRPr sz="2000"/>
            </a:lvl5pPr>
            <a:lvl6pPr marL="2285933" indent="0">
              <a:buNone/>
              <a:defRPr sz="2000"/>
            </a:lvl6pPr>
            <a:lvl7pPr marL="2743119" indent="0">
              <a:buNone/>
              <a:defRPr sz="2000"/>
            </a:lvl7pPr>
            <a:lvl8pPr marL="3200304" indent="0">
              <a:buNone/>
              <a:defRPr sz="2000"/>
            </a:lvl8pPr>
            <a:lvl9pPr marL="365748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782"/>
            <a:ext cx="60960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87" indent="0">
              <a:buNone/>
              <a:defRPr sz="1200"/>
            </a:lvl2pPr>
            <a:lvl3pPr marL="914373" indent="0">
              <a:buNone/>
              <a:defRPr sz="1000"/>
            </a:lvl3pPr>
            <a:lvl4pPr marL="1371560" indent="0">
              <a:buNone/>
              <a:defRPr sz="900"/>
            </a:lvl4pPr>
            <a:lvl5pPr marL="1828746" indent="0">
              <a:buNone/>
              <a:defRPr sz="900"/>
            </a:lvl5pPr>
            <a:lvl6pPr marL="2285933" indent="0">
              <a:buNone/>
              <a:defRPr sz="900"/>
            </a:lvl6pPr>
            <a:lvl7pPr marL="2743119" indent="0">
              <a:buNone/>
              <a:defRPr sz="900"/>
            </a:lvl7pPr>
            <a:lvl8pPr marL="3200304" indent="0">
              <a:buNone/>
              <a:defRPr sz="900"/>
            </a:lvl8pPr>
            <a:lvl9pPr marL="365748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CF89-7984-4FAF-98CA-5E4097ED419C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615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0"/>
            <a:ext cx="91440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68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F0D24-BE8E-4A1A-A38D-BD7225D85289}" type="datetime1">
              <a:rPr lang="zh-CN" altLang="en-US" smtClean="0"/>
              <a:pPr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8" y="5296968"/>
            <a:ext cx="321733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68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E74CF-356A-4169-9D6E-C5675D7456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8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7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9" indent="-342889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8" indent="-285741" algn="l" defTabSz="91437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6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2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39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5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1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97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83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3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0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6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3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19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4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89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se.com.tw/zh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-32568" y="1466266"/>
            <a:ext cx="9150842" cy="2062971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345" y="2174585"/>
            <a:ext cx="781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使用中文關鍵字方法用於股票新聞並建立預測模組</a:t>
            </a:r>
            <a:endParaRPr lang="en-US" altLang="zh-TW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五边形 11"/>
          <p:cNvSpPr/>
          <p:nvPr/>
        </p:nvSpPr>
        <p:spPr>
          <a:xfrm flipH="1">
            <a:off x="5726484" y="3137108"/>
            <a:ext cx="4427984" cy="863517"/>
          </a:xfrm>
          <a:prstGeom prst="homePlate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77890" y="33222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作者：楊宜蓁</a:t>
            </a:r>
            <a:endParaRPr lang="zh-CN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94032" y="523376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161496" y="523376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521536" y="523376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9000" y="523376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2069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311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關鍵字標記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個關鍵字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自己定義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個正面詞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樂觀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")</a:t>
            </a:r>
          </a:p>
          <a:p>
            <a:pPr lvl="1"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個負面詞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衝擊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","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")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根據分詞後的結果，找出是否出現過關鍵字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8CF5561-091F-084D-8FFB-A7F835D6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96" y="2925733"/>
            <a:ext cx="4320480" cy="25230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DC065A-E814-DD44-A6C2-6CBF6A43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97" y="2925733"/>
            <a:ext cx="2669126" cy="25230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FDE05B0-FC62-0244-91AD-5EBA88DD8EB4}"/>
              </a:ext>
            </a:extLst>
          </p:cNvPr>
          <p:cNvSpPr txBox="1"/>
          <p:nvPr/>
        </p:nvSpPr>
        <p:spPr>
          <a:xfrm>
            <a:off x="5303745" y="4002594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. . .  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949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284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建立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label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漲幅為正設為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，反之設為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根據新聞發布的時間，給予不同的計算方式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交易時間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發布，當天收盤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當天開盤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其他時間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，今天開盤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昨天收盤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ED71587-0D3D-7C4C-A624-4F66BFAE200E}"/>
              </a:ext>
            </a:extLst>
          </p:cNvPr>
          <p:cNvGrpSpPr/>
          <p:nvPr/>
        </p:nvGrpSpPr>
        <p:grpSpPr>
          <a:xfrm>
            <a:off x="6051281" y="1140628"/>
            <a:ext cx="2581178" cy="4318435"/>
            <a:chOff x="5867779" y="870893"/>
            <a:chExt cx="2700096" cy="457437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16B1FB3-4FAA-5146-806A-203F86AC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938" y="870893"/>
              <a:ext cx="980937" cy="4574371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E01B59F-4D96-AA47-AFCC-490033D27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779" y="870893"/>
              <a:ext cx="1719159" cy="4574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66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3283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TW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產生</a:t>
            </a:r>
            <a:r>
              <a:rPr lang="en-US" altLang="zh-TW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dataset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5059700" y="299045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708633" y="299045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6304136" y="299045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665380A-CECD-0847-936B-1CF8BA76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26" y="1233627"/>
            <a:ext cx="4622235" cy="36578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E78854-F711-6C47-BD0D-C1C8E1E4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172" y="1233627"/>
            <a:ext cx="2397117" cy="36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分類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分類方式用了兩種：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algn="just">
              <a:spcBef>
                <a:spcPts val="600"/>
              </a:spcBef>
              <a:buFont typeface="+mj-lt"/>
              <a:buAutoNum type="alphaL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 Vector Machine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(SVM)</a:t>
            </a:r>
          </a:p>
          <a:p>
            <a:pPr marL="800100" lvl="1" indent="-342900" algn="just">
              <a:spcBef>
                <a:spcPts val="600"/>
              </a:spcBef>
              <a:buFont typeface="+mj-lt"/>
              <a:buAutoNum type="alphaL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Cart</a:t>
            </a:r>
          </a:p>
          <a:p>
            <a:pPr marL="800100" lvl="1" indent="-342900" algn="just">
              <a:spcBef>
                <a:spcPts val="600"/>
              </a:spcBef>
              <a:buFont typeface="+mj-lt"/>
              <a:buAutoNum type="alphaL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全部資料共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9069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筆，將資料分成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7:3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，前者為訓練，後者為測試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59" y="3088831"/>
            <a:ext cx="40290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分類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SVM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將資料切割成訓練和測試</a:t>
            </a:r>
            <a:endParaRPr lang="en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sklearn.model_selection</a:t>
            </a:r>
            <a:r>
              <a:rPr lang="en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lang="en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train_test_split</a:t>
            </a:r>
            <a:endParaRPr lang="en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套件及模組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sklearn.svm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SVC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建立預測模組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141D6AD-4CB5-7149-BBB1-5A90125A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6" y="1880091"/>
            <a:ext cx="7897006" cy="1923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E09A04-3922-B646-B164-F1F2968C3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40" y="3292421"/>
            <a:ext cx="3924776" cy="81314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8748A70-749D-BA4C-88C9-5EB15067B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52" y="4729263"/>
            <a:ext cx="4176464" cy="2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分類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SVM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產生預測結果以及混淆矩陣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sklearn.metrics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classification_report,confusion_matrix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A3A033-EA15-3347-8340-B9F31ABF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93" y="1933125"/>
            <a:ext cx="5256584" cy="7803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1D00DBE-FAEE-3B4F-82E3-0FD62819F1AB}"/>
              </a:ext>
            </a:extLst>
          </p:cNvPr>
          <p:cNvSpPr txBox="1"/>
          <p:nvPr/>
        </p:nvSpPr>
        <p:spPr>
          <a:xfrm>
            <a:off x="543496" y="292950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[Out:]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0101B91-11B8-9F4E-AF82-D0A2E9661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584" y="3362216"/>
            <a:ext cx="4674615" cy="19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316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分類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Cart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將資料切割成訓練和測試</a:t>
            </a:r>
            <a:endParaRPr lang="en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sklearn.model_selection</a:t>
            </a:r>
            <a:r>
              <a:rPr lang="en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lang="en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train_test_split</a:t>
            </a:r>
            <a:endParaRPr lang="en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套件裡有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建立預測模組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141D6AD-4CB5-7149-BBB1-5A90125A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6" y="1880091"/>
            <a:ext cx="7897006" cy="1923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07C511-E33E-D848-B614-6FBC6A78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16" y="3280897"/>
            <a:ext cx="5786625" cy="72332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515C45B-6AB5-4446-92C4-B3A9368E7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16" y="4657700"/>
            <a:ext cx="4176464" cy="2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316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分類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Cart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產生預測結果以及混淆矩陣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sklearn.metrics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classification_report,confusion_matrix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A3A033-EA15-3347-8340-B9F31ABF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93" y="1933125"/>
            <a:ext cx="5256584" cy="7803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1D00DBE-FAEE-3B4F-82E3-0FD62819F1AB}"/>
              </a:ext>
            </a:extLst>
          </p:cNvPr>
          <p:cNvSpPr txBox="1"/>
          <p:nvPr/>
        </p:nvSpPr>
        <p:spPr>
          <a:xfrm>
            <a:off x="543496" y="292950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[Out:]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0952B3A-222A-4441-A9C5-0CAA0205A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31" r="-515"/>
          <a:stretch/>
        </p:blipFill>
        <p:spPr>
          <a:xfrm>
            <a:off x="1407592" y="3189784"/>
            <a:ext cx="4392488" cy="21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分類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DNN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4747" y="985292"/>
            <a:ext cx="8568952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將資料切割成訓練和測試</a:t>
            </a:r>
            <a:endParaRPr lang="en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sklearn.model_selection</a:t>
            </a:r>
            <a:r>
              <a:rPr lang="en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lang="en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train_test_split</a:t>
            </a:r>
            <a:endParaRPr lang="en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model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﻿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keras.models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Sequential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keras.layers.core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Dense, Activation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705913-57AA-B24A-AC1A-9E074FD6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93" y="1729047"/>
            <a:ext cx="7897006" cy="1923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DF2BFE-AFF5-FD4D-BEBF-78955C358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94" y="3111019"/>
            <a:ext cx="3562598" cy="24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分類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DNN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08000" y="1110716"/>
            <a:ext cx="8568952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定義訓練方式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</a:pPr>
            <a:endParaRPr lang="en-US" altLang="zh-TW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開始訓練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9B0419-8A33-3E4D-AA56-B2DFE638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4" y="1465540"/>
            <a:ext cx="4896544" cy="6120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6879A7-9319-6D42-AAC8-62876B74C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4" y="2925688"/>
            <a:ext cx="6350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3419872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7512" y="39006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对角圆角矩形 23"/>
          <p:cNvSpPr/>
          <p:nvPr/>
        </p:nvSpPr>
        <p:spPr>
          <a:xfrm>
            <a:off x="508000" y="1135212"/>
            <a:ext cx="5364088" cy="720080"/>
          </a:xfrm>
          <a:prstGeom prst="round2DiagRect">
            <a:avLst>
              <a:gd name="adj1" fmla="val 30205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、動機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对角圆角矩形 36"/>
          <p:cNvSpPr/>
          <p:nvPr/>
        </p:nvSpPr>
        <p:spPr>
          <a:xfrm>
            <a:off x="508000" y="2137420"/>
            <a:ext cx="5364088" cy="720080"/>
          </a:xfrm>
          <a:prstGeom prst="round2DiagRect">
            <a:avLst>
              <a:gd name="adj1" fmla="val 30205"/>
              <a:gd name="adj2" fmla="val 0"/>
            </a:avLst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、資料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对角圆角矩形 37"/>
          <p:cNvSpPr/>
          <p:nvPr/>
        </p:nvSpPr>
        <p:spPr>
          <a:xfrm>
            <a:off x="508000" y="3145532"/>
            <a:ext cx="5364087" cy="720080"/>
          </a:xfrm>
          <a:prstGeom prst="round2DiagRect">
            <a:avLst>
              <a:gd name="adj1" fmla="val 30205"/>
              <a:gd name="adj2" fmla="val 0"/>
            </a:avLst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Symbol"/>
              </a:rPr>
              <a:t>3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Symbol"/>
              </a:rPr>
              <a:t>、方法</a:t>
            </a: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3" name="对角圆角矩形 37"/>
          <p:cNvSpPr/>
          <p:nvPr/>
        </p:nvSpPr>
        <p:spPr>
          <a:xfrm>
            <a:off x="471488" y="4153644"/>
            <a:ext cx="5364087" cy="720080"/>
          </a:xfrm>
          <a:prstGeom prst="round2DiagRect">
            <a:avLst>
              <a:gd name="adj1" fmla="val 30205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Symbol"/>
              </a:rPr>
              <a:t>4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Symbol"/>
              </a:rPr>
              <a:t>、結果</a:t>
            </a:r>
          </a:p>
        </p:txBody>
      </p:sp>
    </p:spTree>
    <p:extLst>
      <p:ext uri="{BB962C8B-B14F-4D97-AF65-F5344CB8AC3E}">
        <p14:creationId xmlns:p14="http://schemas.microsoft.com/office/powerpoint/2010/main" val="24271127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方法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分類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- DNN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08000" y="1110716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﻿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4D0377-0539-1C43-8E3D-7B6ADF6F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506283"/>
            <a:ext cx="3179465" cy="22064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199890-E145-4244-9B6A-D43D1D8B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267" y="2506283"/>
            <a:ext cx="3179465" cy="22064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841D51-947F-5D40-A228-0DFE8AD10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414" y="2506283"/>
            <a:ext cx="3179465" cy="220647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0E0CD7F-7A35-5B4B-96D7-82D8DDCB12C6}"/>
              </a:ext>
            </a:extLst>
          </p:cNvPr>
          <p:cNvSpPr txBox="1"/>
          <p:nvPr/>
        </p:nvSpPr>
        <p:spPr>
          <a:xfrm>
            <a:off x="729644" y="20897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訓練與測試準確度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C900B2F-89F7-E84E-ABDD-F1CB2AAC2457}"/>
              </a:ext>
            </a:extLst>
          </p:cNvPr>
          <p:cNvSpPr txBox="1"/>
          <p:nvPr/>
        </p:nvSpPr>
        <p:spPr>
          <a:xfrm>
            <a:off x="4064336" y="208587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訓練與測試損失度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11A70E2-685B-F140-A47E-53FE8CE8EC50}"/>
              </a:ext>
            </a:extLst>
          </p:cNvPr>
          <p:cNvSpPr txBox="1"/>
          <p:nvPr/>
        </p:nvSpPr>
        <p:spPr>
          <a:xfrm>
            <a:off x="7629863" y="20830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整體模型準確度</a:t>
            </a:r>
          </a:p>
        </p:txBody>
      </p:sp>
    </p:spTree>
    <p:extLst>
      <p:ext uri="{BB962C8B-B14F-4D97-AF65-F5344CB8AC3E}">
        <p14:creationId xmlns:p14="http://schemas.microsoft.com/office/powerpoint/2010/main" val="40748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結果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預測評估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272447"/>
              </p:ext>
            </p:extLst>
          </p:nvPr>
        </p:nvGraphicFramePr>
        <p:xfrm>
          <a:off x="23661" y="3133696"/>
          <a:ext cx="3240360" cy="1880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78">
                  <a:extLst>
                    <a:ext uri="{9D8B030D-6E8A-4147-A177-3AD203B41FA5}">
                      <a16:colId xmlns:a16="http://schemas.microsoft.com/office/drawing/2014/main" val="264158030"/>
                    </a:ext>
                  </a:extLst>
                </a:gridCol>
                <a:gridCol w="1178313">
                  <a:extLst>
                    <a:ext uri="{9D8B030D-6E8A-4147-A177-3AD203B41FA5}">
                      <a16:colId xmlns:a16="http://schemas.microsoft.com/office/drawing/2014/main" val="51353489"/>
                    </a:ext>
                  </a:extLst>
                </a:gridCol>
                <a:gridCol w="1104669">
                  <a:extLst>
                    <a:ext uri="{9D8B030D-6E8A-4147-A177-3AD203B41FA5}">
                      <a16:colId xmlns:a16="http://schemas.microsoft.com/office/drawing/2014/main" val="3987144195"/>
                    </a:ext>
                  </a:extLst>
                </a:gridCol>
              </a:tblGrid>
              <a:tr h="600067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1060"/>
                  </a:ext>
                </a:extLst>
              </a:tr>
              <a:tr h="6000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356434"/>
                  </a:ext>
                </a:extLst>
              </a:tr>
              <a:tr h="600067">
                <a:tc>
                  <a:txBody>
                    <a:bodyPr/>
                    <a:lstStyle/>
                    <a:p>
                      <a:pPr marL="0" marR="0" indent="0" algn="ctr" defTabSz="914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2428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095184"/>
                  </a:ext>
                </a:extLst>
              </a:tr>
            </a:tbl>
          </a:graphicData>
        </a:graphic>
      </p:graphicFrame>
      <p:sp>
        <p:nvSpPr>
          <p:cNvPr id="15" name="TextBox 21"/>
          <p:cNvSpPr txBox="1"/>
          <p:nvPr/>
        </p:nvSpPr>
        <p:spPr>
          <a:xfrm>
            <a:off x="543496" y="1140629"/>
            <a:ext cx="856895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測試資料數量為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2721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0.89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0.87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(accuracy)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0.89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5444"/>
              </p:ext>
            </p:extLst>
          </p:nvPr>
        </p:nvGraphicFramePr>
        <p:xfrm>
          <a:off x="3384231" y="3134147"/>
          <a:ext cx="3240360" cy="1880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78">
                  <a:extLst>
                    <a:ext uri="{9D8B030D-6E8A-4147-A177-3AD203B41FA5}">
                      <a16:colId xmlns:a16="http://schemas.microsoft.com/office/drawing/2014/main" val="264158030"/>
                    </a:ext>
                  </a:extLst>
                </a:gridCol>
                <a:gridCol w="1178313">
                  <a:extLst>
                    <a:ext uri="{9D8B030D-6E8A-4147-A177-3AD203B41FA5}">
                      <a16:colId xmlns:a16="http://schemas.microsoft.com/office/drawing/2014/main" val="51353489"/>
                    </a:ext>
                  </a:extLst>
                </a:gridCol>
                <a:gridCol w="1104669">
                  <a:extLst>
                    <a:ext uri="{9D8B030D-6E8A-4147-A177-3AD203B41FA5}">
                      <a16:colId xmlns:a16="http://schemas.microsoft.com/office/drawing/2014/main" val="3987144195"/>
                    </a:ext>
                  </a:extLst>
                </a:gridCol>
              </a:tblGrid>
              <a:tr h="600067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1060"/>
                  </a:ext>
                </a:extLst>
              </a:tr>
              <a:tr h="6000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257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356434"/>
                  </a:ext>
                </a:extLst>
              </a:tr>
              <a:tr h="600067">
                <a:tc>
                  <a:txBody>
                    <a:bodyPr/>
                    <a:lstStyle/>
                    <a:p>
                      <a:pPr marL="0" marR="0" indent="0" algn="ctr" defTabSz="914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2346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095184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263576" y="2721973"/>
            <a:ext cx="113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SVM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700167" y="2710912"/>
            <a:ext cx="75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Cart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8A07AD8-4973-4949-909B-A8ECF4B71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36166"/>
              </p:ext>
            </p:extLst>
          </p:nvPr>
        </p:nvGraphicFramePr>
        <p:xfrm>
          <a:off x="6744801" y="3133695"/>
          <a:ext cx="3240360" cy="1880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78">
                  <a:extLst>
                    <a:ext uri="{9D8B030D-6E8A-4147-A177-3AD203B41FA5}">
                      <a16:colId xmlns:a16="http://schemas.microsoft.com/office/drawing/2014/main" val="264158030"/>
                    </a:ext>
                  </a:extLst>
                </a:gridCol>
                <a:gridCol w="1178313">
                  <a:extLst>
                    <a:ext uri="{9D8B030D-6E8A-4147-A177-3AD203B41FA5}">
                      <a16:colId xmlns:a16="http://schemas.microsoft.com/office/drawing/2014/main" val="51353489"/>
                    </a:ext>
                  </a:extLst>
                </a:gridCol>
                <a:gridCol w="1104669">
                  <a:extLst>
                    <a:ext uri="{9D8B030D-6E8A-4147-A177-3AD203B41FA5}">
                      <a16:colId xmlns:a16="http://schemas.microsoft.com/office/drawing/2014/main" val="3987144195"/>
                    </a:ext>
                  </a:extLst>
                </a:gridCol>
              </a:tblGrid>
              <a:tr h="600067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預測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701060"/>
                  </a:ext>
                </a:extLst>
              </a:tr>
              <a:tr h="6000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356434"/>
                  </a:ext>
                </a:extLst>
              </a:tr>
              <a:tr h="600067">
                <a:tc>
                  <a:txBody>
                    <a:bodyPr/>
                    <a:lstStyle/>
                    <a:p>
                      <a:pPr marL="0" marR="0" indent="0" algn="ctr" defTabSz="914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095184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CBDB6462-D0E2-C741-A9B3-A39369A5E255}"/>
              </a:ext>
            </a:extLst>
          </p:cNvPr>
          <p:cNvSpPr txBox="1"/>
          <p:nvPr/>
        </p:nvSpPr>
        <p:spPr>
          <a:xfrm>
            <a:off x="8068786" y="2683764"/>
            <a:ext cx="75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37806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動機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0" name="TextBox 21"/>
          <p:cNvSpPr txBox="1"/>
          <p:nvPr/>
        </p:nvSpPr>
        <p:spPr>
          <a:xfrm>
            <a:off x="543496" y="1140629"/>
            <a:ext cx="856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現在股價預測越來越流行，然而大部分都是用歷年股價的數值做預測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股票新聞也是可以得知股票漲跌的資料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藉由分析股票新聞的內容來做預測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65" y="2442820"/>
            <a:ext cx="3445295" cy="2572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59" y="2690709"/>
            <a:ext cx="4073988" cy="2613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0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動機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流程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圓柱 2"/>
          <p:cNvSpPr/>
          <p:nvPr/>
        </p:nvSpPr>
        <p:spPr>
          <a:xfrm>
            <a:off x="903536" y="1131241"/>
            <a:ext cx="1496060" cy="864096"/>
          </a:xfrm>
          <a:prstGeom prst="can">
            <a:avLst>
              <a:gd name="adj" fmla="val 35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圓柱 12"/>
          <p:cNvSpPr/>
          <p:nvPr/>
        </p:nvSpPr>
        <p:spPr>
          <a:xfrm>
            <a:off x="3319969" y="1131991"/>
            <a:ext cx="1496060" cy="864096"/>
          </a:xfrm>
          <a:prstGeom prst="can">
            <a:avLst>
              <a:gd name="adj" fmla="val 35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3454" y="2801137"/>
            <a:ext cx="201622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關鍵字標記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63776" y="2782775"/>
            <a:ext cx="201622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80200" y="1899732"/>
            <a:ext cx="2212352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分類模組進行訓練及測試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839640" y="4143016"/>
            <a:ext cx="2084343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6945597" y="3373963"/>
            <a:ext cx="2084343" cy="89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>
            <a:stCxn id="3" idx="3"/>
            <a:endCxn id="6" idx="0"/>
          </p:cNvCxnSpPr>
          <p:nvPr/>
        </p:nvCxnSpPr>
        <p:spPr>
          <a:xfrm>
            <a:off x="1651566" y="1995337"/>
            <a:ext cx="0" cy="80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3" idx="3"/>
            <a:endCxn id="15" idx="0"/>
          </p:cNvCxnSpPr>
          <p:nvPr/>
        </p:nvCxnSpPr>
        <p:spPr>
          <a:xfrm>
            <a:off x="1651566" y="1995337"/>
            <a:ext cx="2420322" cy="78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3" idx="3"/>
            <a:endCxn id="15" idx="0"/>
          </p:cNvCxnSpPr>
          <p:nvPr/>
        </p:nvCxnSpPr>
        <p:spPr>
          <a:xfrm>
            <a:off x="4067999" y="1996087"/>
            <a:ext cx="3889" cy="78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6" idx="2"/>
            <a:endCxn id="9" idx="0"/>
          </p:cNvCxnSpPr>
          <p:nvPr/>
        </p:nvCxnSpPr>
        <p:spPr>
          <a:xfrm>
            <a:off x="1651566" y="3377201"/>
            <a:ext cx="1230246" cy="76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5" idx="2"/>
            <a:endCxn id="9" idx="0"/>
          </p:cNvCxnSpPr>
          <p:nvPr/>
        </p:nvCxnSpPr>
        <p:spPr>
          <a:xfrm flipH="1">
            <a:off x="2881812" y="3358839"/>
            <a:ext cx="1190076" cy="784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>
            <a:stCxn id="9" idx="6"/>
            <a:endCxn id="17" idx="1"/>
          </p:cNvCxnSpPr>
          <p:nvPr/>
        </p:nvCxnSpPr>
        <p:spPr>
          <a:xfrm flipV="1">
            <a:off x="3923983" y="2223768"/>
            <a:ext cx="2956217" cy="2423304"/>
          </a:xfrm>
          <a:prstGeom prst="bentConnector3">
            <a:avLst>
              <a:gd name="adj1" fmla="val 584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7" idx="2"/>
            <a:endCxn id="20" idx="0"/>
          </p:cNvCxnSpPr>
          <p:nvPr/>
        </p:nvCxnSpPr>
        <p:spPr>
          <a:xfrm>
            <a:off x="7986376" y="2547804"/>
            <a:ext cx="1393" cy="82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23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資料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股票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資料來源「臺灣證券交易所」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https://www.twse.com.tw/zh/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indent="-285750"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用到的特徵有「日期」、「開盤價格」和「收盤價格」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85750"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2014/01~2020/02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E7C93B-F8E0-4342-9BAA-134901C2E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77" y="2435782"/>
            <a:ext cx="7633864" cy="24379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AECAF1-31E0-104E-AB14-4BE16F7877A1}"/>
              </a:ext>
            </a:extLst>
          </p:cNvPr>
          <p:cNvSpPr/>
          <p:nvPr/>
        </p:nvSpPr>
        <p:spPr>
          <a:xfrm>
            <a:off x="4071888" y="2750813"/>
            <a:ext cx="864096" cy="229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246B9E-F323-6645-B3FA-034DC7A5C206}"/>
              </a:ext>
            </a:extLst>
          </p:cNvPr>
          <p:cNvSpPr/>
          <p:nvPr/>
        </p:nvSpPr>
        <p:spPr>
          <a:xfrm>
            <a:off x="6592168" y="2737663"/>
            <a:ext cx="864096" cy="229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8A3E14-1D74-7144-B3F2-14901DB4711D}"/>
              </a:ext>
            </a:extLst>
          </p:cNvPr>
          <p:cNvSpPr/>
          <p:nvPr/>
        </p:nvSpPr>
        <p:spPr>
          <a:xfrm>
            <a:off x="832929" y="2737664"/>
            <a:ext cx="864096" cy="229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81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資料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新聞斷詞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資料來源「玩股網」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(https://www.wantgoo.com/)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用到的特徵有「日期」、「內容」。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日期用來找對應日期的股票資料。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進行斷詞，方便找出「關鍵字」。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42" y="3714057"/>
            <a:ext cx="3806555" cy="934820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5225639" y="4085561"/>
            <a:ext cx="528517" cy="249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69" y="2799135"/>
            <a:ext cx="2194300" cy="24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資料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新聞斷詞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斷詞使用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jieba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預設斷詞是用簡體，若要用繁體需要到作者的網站下載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可自訂斷詞，以免專有名詞被分段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可自訂去除的詞，指定的詞就不會出現在結果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jieba.cut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進行斷詞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840" y="2610962"/>
            <a:ext cx="2224541" cy="2575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04" y="2610962"/>
            <a:ext cx="2103081" cy="257592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699B22D-BE52-A145-9368-67654E08C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81" y="3496746"/>
            <a:ext cx="5205759" cy="5861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F28C3FB-435C-5D4A-8033-DDCDE7E07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22" y="4235430"/>
            <a:ext cx="4988049" cy="2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5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資料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新聞斷詞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導入套件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可自己建立去除停用字的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266462-A317-EC4E-ABF6-F833AE52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7" y="1527205"/>
            <a:ext cx="5603074" cy="16561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40E0AE-A786-AB4C-A567-4230C036B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7" y="3721596"/>
            <a:ext cx="8220645" cy="11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3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508000" y="337220"/>
            <a:ext cx="507605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10" y="409228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資料 </a:t>
            </a:r>
            <a:r>
              <a:rPr lang="en-US" altLang="zh-TW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新聞斷詞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514" name="AutoShape 2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4516" name="AutoShape 4" descr="ãFinancial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543496" y="1140629"/>
            <a:ext cx="8568952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先將新聞內容讀取進來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然後套入套件以及將結果儲存下來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ü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144E53-0D2F-434A-A477-ECAF7262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04" y="1529989"/>
            <a:ext cx="3903764" cy="11138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5ABD53-DAE5-B846-8B22-BE09FEC7B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03" y="3361555"/>
            <a:ext cx="7128793" cy="167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0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22931</TotalTime>
  <Words>762</Words>
  <Application>Microsoft Macintosh PowerPoint</Application>
  <PresentationFormat>自訂</PresentationFormat>
  <Paragraphs>183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Microsoft JhengHei</vt:lpstr>
      <vt:lpstr>Microsoft JhengHei</vt:lpstr>
      <vt:lpstr>微软雅黑</vt:lpstr>
      <vt:lpstr>Arial</vt:lpstr>
      <vt:lpstr>Calibri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Microsoft Office User</cp:lastModifiedBy>
  <cp:revision>1334</cp:revision>
  <dcterms:created xsi:type="dcterms:W3CDTF">2014-09-02T00:06:22Z</dcterms:created>
  <dcterms:modified xsi:type="dcterms:W3CDTF">2021-07-04T12:50:03Z</dcterms:modified>
</cp:coreProperties>
</file>